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64" r:id="rId6"/>
    <p:sldId id="265" r:id="rId7"/>
    <p:sldId id="267" r:id="rId8"/>
    <p:sldId id="268" r:id="rId9"/>
    <p:sldId id="266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7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638E4A7-0E6E-4972-AC44-81717B87EB67}" type="datetimeFigureOut">
              <a:rPr lang="en-US"/>
              <a:pPr>
                <a:defRPr/>
              </a:pPr>
              <a:t>2018-04-05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4FCC142-3CC8-4E30-B00D-2CB4472CC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28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XXXX 2016  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The Shape Enumerator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54F89-E2BF-43F1-AD9F-498AA9FDA9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603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XXXX 2016  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The Shape Enumerator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E5EF1-8308-4F93-AF5E-6F3C85410C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060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XXXX 2016  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The Shape Enumerator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B0A4-2CAA-402C-98F0-5B48A225A8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065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XXXX 2016  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The Shape Enumerator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B2905-A99B-4CE3-8453-0C11D8AFDD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890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XXXX 2016  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The Shape Enumerator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6721E-59AA-4BBD-87A2-2A5FBBF68F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2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XXXX 2016  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The Shape Enumerator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E3F39-EB8A-4098-ADDF-49C300DF4E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044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XXXX 2016   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The Shape Enumerator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29A03-BD0C-4755-9342-F42E4178F0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279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XXXX 2016   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The Shape Enumerator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D1EF3-60AB-4135-A101-B7F78B9E95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66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XXXX 2016   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The Shape Enumerator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8F952-2A82-4C8A-9A84-954DD5AA87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091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XXXX 2016  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The Shape Enumerator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B2251-EC9C-4046-B13A-A973823C2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07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March XXXX 2016  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The Shape Enumerator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9E7E9-513C-48AC-B52C-9B9DE8F67A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7778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/>
              <a:t>March XXXX 2016   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altLang="en-US"/>
              <a:t>The Shape Enumerator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1FD552E-2A26-41E6-B664-4FD936115F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The Elusive 13 Piece Complete Set Puzzle</a:t>
            </a:r>
            <a:endParaRPr lang="en-US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Designing a puzzle for G4G13</a:t>
            </a:r>
          </a:p>
          <a:p>
            <a:pPr eaLnBrk="1" hangingPunct="1"/>
            <a:r>
              <a:rPr lang="en-GB" altLang="en-US" smtClean="0"/>
              <a:t>By Peter Knoppers</a:t>
            </a:r>
            <a:endParaRPr lang="en-US" altLang="en-US" smtClean="0"/>
          </a:p>
        </p:txBody>
      </p:sp>
      <p:sp>
        <p:nvSpPr>
          <p:cNvPr id="205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April </a:t>
            </a:r>
            <a:r>
              <a:rPr lang="en-US" altLang="en-US" sz="1400" dirty="0" smtClean="0"/>
              <a:t>15 2016   </a:t>
            </a:r>
            <a:endParaRPr lang="en-US" altLang="en-US" sz="1400" dirty="0" smtClean="0"/>
          </a:p>
        </p:txBody>
      </p:sp>
      <p:sp>
        <p:nvSpPr>
          <p:cNvPr id="205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176464" cy="42413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The Elusive 13 Piece Complete Set Puzzle</a:t>
            </a:r>
            <a:endParaRPr lang="en-US" altLang="en-US" sz="1400" dirty="0" smtClean="0"/>
          </a:p>
        </p:txBody>
      </p:sp>
      <p:sp>
        <p:nvSpPr>
          <p:cNvPr id="205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F2D6321-7B5E-4B27-B9C5-E4D6AB4DE30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1</a:t>
            </a:r>
            <a:r>
              <a:rPr lang="en-GB" altLang="en-US" dirty="0" smtClean="0"/>
              <a:t>3-Piece Complete Set Puzzle</a:t>
            </a:r>
            <a:endParaRPr lang="en-US" alt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n-GB" altLang="en-US" dirty="0" smtClean="0"/>
              <a:t>The set can also be used to play domino-like games</a:t>
            </a:r>
          </a:p>
          <a:p>
            <a:r>
              <a:rPr lang="en-GB" altLang="en-US" dirty="0" smtClean="0"/>
              <a:t>You’ll have to work out the rules for those domino-like games yourself</a:t>
            </a:r>
          </a:p>
          <a:p>
            <a:r>
              <a:rPr lang="en-GB" altLang="en-US" dirty="0" smtClean="0"/>
              <a:t>You’ll find a physical set of the pieces and some puzzle outlines in your goody bag</a:t>
            </a:r>
          </a:p>
          <a:p>
            <a:r>
              <a:rPr lang="en-GB" altLang="en-US" dirty="0" smtClean="0"/>
              <a:t>The Shape Enumerator can be downloaded from http://buttonius.com/g4g13</a:t>
            </a:r>
          </a:p>
        </p:txBody>
      </p:sp>
      <p:sp>
        <p:nvSpPr>
          <p:cNvPr id="122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April </a:t>
            </a:r>
            <a:r>
              <a:rPr lang="en-US" altLang="en-US" sz="1400" smtClean="0"/>
              <a:t>15 2016   </a:t>
            </a:r>
            <a:endParaRPr lang="en-US" altLang="en-US" sz="1400" dirty="0" smtClean="0"/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09278CD-D04D-4065-9E03-941EDB4D48F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176464" cy="42413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The Elusive 13 Piece Complete Set Puzzle</a:t>
            </a:r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10485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 Puzzle for G4G13</a:t>
            </a:r>
            <a:endParaRPr lang="en-US" alt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Should be related to Martin Gardner and/or 13</a:t>
            </a:r>
          </a:p>
          <a:p>
            <a:r>
              <a:rPr lang="en-GB" altLang="en-US" dirty="0" smtClean="0"/>
              <a:t>I’ll leave the </a:t>
            </a:r>
            <a:r>
              <a:rPr lang="en-GB" altLang="en-US" dirty="0" err="1" smtClean="0">
                <a:latin typeface="Courier New" pitchFamily="49" charset="0"/>
                <a:cs typeface="Courier New" pitchFamily="49" charset="0"/>
              </a:rPr>
              <a:t>martingardner</a:t>
            </a:r>
            <a:r>
              <a:rPr lang="en-GB" altLang="en-US" dirty="0" smtClean="0"/>
              <a:t> 13 letter based puzzles to others</a:t>
            </a:r>
          </a:p>
          <a:p>
            <a:r>
              <a:rPr lang="en-GB" altLang="en-US" dirty="0" smtClean="0"/>
              <a:t>I want a puzzle with shaped pieces that </a:t>
            </a:r>
            <a:r>
              <a:rPr lang="en-GB" altLang="en-US" i="1" dirty="0" smtClean="0"/>
              <a:t>naturally</a:t>
            </a:r>
            <a:r>
              <a:rPr lang="en-GB" altLang="en-US" dirty="0" smtClean="0"/>
              <a:t> exhibits the number 13</a:t>
            </a:r>
          </a:p>
          <a:p>
            <a:r>
              <a:rPr lang="en-GB" altLang="en-US" dirty="0" smtClean="0"/>
              <a:t>Thirteen is an uncommon number …</a:t>
            </a:r>
            <a:endParaRPr lang="en-US" altLang="en-US" dirty="0" smtClean="0"/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April </a:t>
            </a:r>
            <a:r>
              <a:rPr lang="en-US" altLang="en-US" sz="1400" dirty="0" smtClean="0"/>
              <a:t>15 2016   </a:t>
            </a:r>
            <a:endParaRPr lang="en-US" altLang="en-US" sz="1400" dirty="0" smtClean="0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0C92A0A-70D8-4538-83E1-E3E58B3C624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176464" cy="42413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The Elusive 13 Piece Complete Set Puzzle</a:t>
            </a:r>
            <a:endParaRPr lang="en-US" alt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The Shape </a:t>
            </a:r>
            <a:r>
              <a:rPr lang="en-GB" altLang="en-US" dirty="0"/>
              <a:t>E</a:t>
            </a:r>
            <a:r>
              <a:rPr lang="en-GB" altLang="en-US" dirty="0" smtClean="0"/>
              <a:t>numerator</a:t>
            </a:r>
            <a:endParaRPr lang="en-US" altLang="en-U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A long time ago I wrote a PERL program that enumerates the number of possible regular polygons with N edges, K edge styles with or without flipping</a:t>
            </a:r>
          </a:p>
          <a:p>
            <a:r>
              <a:rPr lang="en-GB" altLang="en-US" dirty="0" smtClean="0"/>
              <a:t>Flipping requires specifying a translation that describes </a:t>
            </a:r>
            <a:r>
              <a:rPr lang="en-GB" altLang="en-US" dirty="0" err="1" smtClean="0"/>
              <a:t>wether</a:t>
            </a:r>
            <a:r>
              <a:rPr lang="en-GB" altLang="en-US" dirty="0" smtClean="0"/>
              <a:t> a flipped edge looks like itself, or like another edge.		     e.g. 01 </a:t>
            </a:r>
            <a:r>
              <a:rPr lang="en-GB" altLang="en-US" dirty="0" smtClean="0">
                <a:sym typeface="Symbol" pitchFamily="18" charset="2"/>
              </a:rPr>
              <a:t> 01, or 01  10, or 012</a:t>
            </a:r>
            <a:r>
              <a:rPr lang="en-GB" altLang="en-US" dirty="0" smtClean="0"/>
              <a:t> </a:t>
            </a:r>
            <a:r>
              <a:rPr lang="en-GB" altLang="en-US" dirty="0" smtClean="0">
                <a:sym typeface="Symbol" pitchFamily="18" charset="2"/>
              </a:rPr>
              <a:t></a:t>
            </a:r>
            <a:r>
              <a:rPr lang="en-GB" altLang="en-US" dirty="0" smtClean="0"/>
              <a:t> 021</a:t>
            </a:r>
            <a:endParaRPr lang="en-US" alt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April </a:t>
            </a:r>
            <a:r>
              <a:rPr lang="en-US" altLang="en-US" sz="1400" dirty="0" smtClean="0"/>
              <a:t>15 2016   </a:t>
            </a:r>
            <a:endParaRPr lang="en-US" altLang="en-US" sz="1400" dirty="0" smtClean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9AF9B39-BC49-4516-899D-BE2C4563733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176464" cy="42413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The Elusive 13 Piece Complete Set Puzzle</a:t>
            </a:r>
            <a:endParaRPr lang="en-US" alt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Edge Flipping rules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Straight edge stays straight			</a:t>
            </a:r>
            <a:r>
              <a:rPr lang="en-GB" altLang="en-US" dirty="0" smtClean="0">
                <a:sym typeface="Symbol"/>
              </a:rPr>
              <a:t>							</a:t>
            </a:r>
            <a:r>
              <a:rPr lang="en-GB" dirty="0" smtClean="0"/>
              <a:t>(</a:t>
            </a:r>
            <a:r>
              <a:rPr lang="en-GB" dirty="0"/>
              <a:t>0</a:t>
            </a:r>
            <a:r>
              <a:rPr lang="en-GB" altLang="en-US" dirty="0">
                <a:sym typeface="Symbol"/>
              </a:rPr>
              <a:t>  0)</a:t>
            </a:r>
            <a:endParaRPr lang="en-GB" altLang="en-US" dirty="0" smtClean="0">
              <a:sym typeface="Symbol"/>
            </a:endParaRPr>
          </a:p>
          <a:p>
            <a:pPr>
              <a:defRPr/>
            </a:pPr>
            <a:endParaRPr lang="en-GB" sz="1050" dirty="0" smtClean="0">
              <a:sym typeface="Symbol"/>
            </a:endParaRPr>
          </a:p>
          <a:p>
            <a:pPr>
              <a:defRPr/>
            </a:pPr>
            <a:r>
              <a:rPr lang="en-GB" dirty="0" smtClean="0">
                <a:sym typeface="Symbol"/>
              </a:rPr>
              <a:t>Rotational symmetrical edge inverses</a:t>
            </a:r>
            <a:r>
              <a:rPr lang="en-GB" dirty="0">
                <a:sym typeface="Symbol"/>
              </a:rPr>
              <a:t>	</a:t>
            </a:r>
            <a:r>
              <a:rPr lang="en-GB" altLang="en-US" dirty="0" smtClean="0">
                <a:sym typeface="Symbol"/>
              </a:rPr>
              <a:t>			 		</a:t>
            </a:r>
            <a:r>
              <a:rPr lang="en-GB" dirty="0" smtClean="0">
                <a:sym typeface="Symbol"/>
              </a:rPr>
              <a:t>                </a:t>
            </a:r>
            <a:endParaRPr lang="en-GB" altLang="en-US" dirty="0" smtClean="0">
              <a:sym typeface="Symbol"/>
            </a:endParaRPr>
          </a:p>
          <a:p>
            <a:pPr>
              <a:defRPr/>
            </a:pPr>
            <a:endParaRPr lang="en-GB" sz="2400" dirty="0" smtClean="0">
              <a:sym typeface="Symbol"/>
            </a:endParaRPr>
          </a:p>
          <a:p>
            <a:pPr>
              <a:defRPr/>
            </a:pPr>
            <a:r>
              <a:rPr lang="en-GB" dirty="0" smtClean="0">
                <a:sym typeface="Symbol"/>
              </a:rPr>
              <a:t>Mirror symmetrical edge stays the same</a:t>
            </a:r>
            <a:r>
              <a:rPr lang="en-GB" altLang="en-US" dirty="0" smtClean="0">
                <a:sym typeface="Symbol"/>
              </a:rPr>
              <a:t>		</a:t>
            </a:r>
            <a:r>
              <a:rPr lang="en-GB" altLang="en-US" dirty="0">
                <a:sym typeface="Symbol"/>
              </a:rPr>
              <a:t> </a:t>
            </a:r>
            <a:r>
              <a:rPr lang="en-GB" altLang="en-US" dirty="0" smtClean="0">
                <a:sym typeface="Symbol"/>
              </a:rPr>
              <a:t>	 			</a:t>
            </a:r>
            <a:r>
              <a:rPr lang="en-GB" dirty="0" smtClean="0">
                <a:sym typeface="Symbol"/>
              </a:rPr>
              <a:t> </a:t>
            </a:r>
            <a:endParaRPr lang="en-GB" altLang="en-US" dirty="0" smtClean="0">
              <a:sym typeface="Symbol"/>
            </a:endParaRP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April </a:t>
            </a:r>
            <a:r>
              <a:rPr lang="en-US" altLang="en-US" sz="1400" dirty="0" smtClean="0"/>
              <a:t>15 2016   </a:t>
            </a:r>
            <a:endParaRPr lang="en-US" altLang="en-US" sz="1400" dirty="0" smtClean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35DF0C6-745D-4566-9670-3C8A652419B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pic>
        <p:nvPicPr>
          <p:cNvPr id="5127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463" y="2405063"/>
            <a:ext cx="9191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3357563"/>
            <a:ext cx="919162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3362325"/>
            <a:ext cx="919163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113" y="2395538"/>
            <a:ext cx="9191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925" y="4868863"/>
            <a:ext cx="919163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413" y="4876800"/>
            <a:ext cx="919162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3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988" y="3362325"/>
            <a:ext cx="919162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4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063" y="3357563"/>
            <a:ext cx="919162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5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300" y="4868863"/>
            <a:ext cx="919163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6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4868863"/>
            <a:ext cx="919162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176464" cy="42413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The Elusive 13 Piece Complete Set Puzzle</a:t>
            </a:r>
            <a:endParaRPr lang="en-US" altLang="en-US" sz="1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588224" y="3432047"/>
            <a:ext cx="200086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ym typeface="Symbol"/>
              </a:rPr>
              <a:t>(</a:t>
            </a:r>
            <a:r>
              <a:rPr lang="en-GB" sz="3200" dirty="0" smtClean="0">
                <a:sym typeface="Symbol"/>
              </a:rPr>
              <a:t>12</a:t>
            </a:r>
            <a:r>
              <a:rPr lang="en-GB" altLang="en-US" sz="3200" dirty="0" smtClean="0">
                <a:sym typeface="Symbol"/>
              </a:rPr>
              <a:t> </a:t>
            </a:r>
            <a:r>
              <a:rPr lang="en-GB" altLang="en-US" sz="3200" dirty="0">
                <a:sym typeface="Symbol"/>
              </a:rPr>
              <a:t> </a:t>
            </a:r>
            <a:r>
              <a:rPr lang="en-GB" altLang="en-US" sz="3200" dirty="0" smtClean="0">
                <a:sym typeface="Symbol"/>
              </a:rPr>
              <a:t>21)</a:t>
            </a:r>
            <a:endParaRPr lang="en-GB" altLang="en-US" sz="3200" dirty="0">
              <a:sym typeface="Symbol"/>
            </a:endParaRPr>
          </a:p>
          <a:p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804248" y="3429000"/>
            <a:ext cx="154561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ym typeface="Symbol"/>
              </a:rPr>
              <a:t>(</a:t>
            </a:r>
            <a:r>
              <a:rPr lang="en-GB" sz="3200" dirty="0" smtClean="0">
                <a:sym typeface="Symbol"/>
              </a:rPr>
              <a:t>1</a:t>
            </a:r>
            <a:r>
              <a:rPr lang="en-GB" altLang="en-US" sz="3200" dirty="0" smtClean="0">
                <a:sym typeface="Symbol"/>
              </a:rPr>
              <a:t> </a:t>
            </a:r>
            <a:r>
              <a:rPr lang="en-GB" altLang="en-US" sz="3200" dirty="0">
                <a:sym typeface="Symbol"/>
              </a:rPr>
              <a:t> 2</a:t>
            </a:r>
            <a:r>
              <a:rPr lang="en-GB" altLang="en-US" sz="3200" dirty="0" smtClean="0">
                <a:sym typeface="Symbol"/>
              </a:rPr>
              <a:t>)</a:t>
            </a:r>
            <a:endParaRPr lang="en-GB" altLang="en-US" sz="3200" dirty="0">
              <a:sym typeface="Symbol"/>
            </a:endParaRPr>
          </a:p>
          <a:p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28624" y="4869160"/>
            <a:ext cx="200086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ym typeface="Symbol"/>
              </a:rPr>
              <a:t>(34</a:t>
            </a:r>
            <a:r>
              <a:rPr lang="en-GB" altLang="en-US" sz="3200" dirty="0" smtClean="0">
                <a:sym typeface="Symbol"/>
              </a:rPr>
              <a:t> </a:t>
            </a:r>
            <a:r>
              <a:rPr lang="en-GB" altLang="en-US" sz="3200" dirty="0">
                <a:sym typeface="Symbol"/>
              </a:rPr>
              <a:t> </a:t>
            </a:r>
            <a:r>
              <a:rPr lang="en-GB" altLang="en-US" sz="3200" dirty="0" smtClean="0">
                <a:sym typeface="Symbol"/>
              </a:rPr>
              <a:t>34)</a:t>
            </a:r>
            <a:endParaRPr lang="en-GB" altLang="en-US" sz="3200" dirty="0">
              <a:sym typeface="Symbol"/>
            </a:endParaRPr>
          </a:p>
          <a:p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866883" y="4869749"/>
            <a:ext cx="154561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ym typeface="Symbol"/>
              </a:rPr>
              <a:t>(</a:t>
            </a:r>
            <a:r>
              <a:rPr lang="en-GB" sz="3200" dirty="0">
                <a:sym typeface="Symbol"/>
              </a:rPr>
              <a:t>3</a:t>
            </a:r>
            <a:r>
              <a:rPr lang="en-GB" altLang="en-US" sz="3200" dirty="0" smtClean="0">
                <a:sym typeface="Symbol"/>
              </a:rPr>
              <a:t> </a:t>
            </a:r>
            <a:r>
              <a:rPr lang="en-GB" altLang="en-US" sz="3200" dirty="0">
                <a:sym typeface="Symbol"/>
              </a:rPr>
              <a:t> 3</a:t>
            </a:r>
            <a:r>
              <a:rPr lang="en-GB" altLang="en-US" sz="3200" dirty="0" smtClean="0">
                <a:sym typeface="Symbol"/>
              </a:rPr>
              <a:t>)</a:t>
            </a:r>
            <a:endParaRPr lang="en-GB" altLang="en-US" sz="3200" dirty="0">
              <a:sym typeface="Symbol"/>
            </a:endParaRPr>
          </a:p>
          <a:p>
            <a:r>
              <a:rPr lang="en-GB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  <p:bldP spid="18" grpId="0"/>
      <p:bldP spid="18" grpId="1"/>
      <p:bldP spid="19" grpId="0"/>
      <p:bldP spid="20" grpId="0"/>
      <p:bldP spid="2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Edge Matching Rules</a:t>
            </a:r>
            <a:endParaRPr lang="en-US" alt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>
                <a:sym typeface="Symbol" pitchFamily="18" charset="2"/>
              </a:rPr>
              <a:t>Straight edge always matches a	   straight edge</a:t>
            </a:r>
          </a:p>
          <a:p>
            <a:r>
              <a:rPr lang="en-GB" altLang="en-US" dirty="0" smtClean="0">
                <a:sym typeface="Symbol" pitchFamily="18" charset="2"/>
              </a:rPr>
              <a:t>Rotational symmetric edge		 matches itself, except when			  the piece is flipped</a:t>
            </a:r>
          </a:p>
          <a:p>
            <a:r>
              <a:rPr lang="en-GB" altLang="en-US" dirty="0" smtClean="0">
                <a:sym typeface="Symbol" pitchFamily="18" charset="2"/>
              </a:rPr>
              <a:t>Mirror symmetric edge does			  not match itself, but it will			 match the inverted shape</a:t>
            </a:r>
          </a:p>
          <a:p>
            <a:endParaRPr lang="en-US" altLang="en-US" dirty="0" smtClean="0"/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April </a:t>
            </a:r>
            <a:r>
              <a:rPr lang="en-US" altLang="en-US" sz="1400" dirty="0" smtClean="0"/>
              <a:t>15 2016   </a:t>
            </a:r>
            <a:endParaRPr lang="en-US" altLang="en-US" sz="1400" dirty="0" smtClean="0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59E2465-B644-482E-A841-88A069DAFE9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pic>
        <p:nvPicPr>
          <p:cNvPr id="615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663" y="1758950"/>
            <a:ext cx="495300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1751972"/>
            <a:ext cx="495300" cy="919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836863"/>
            <a:ext cx="785813" cy="919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188" y="2828925"/>
            <a:ext cx="781050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2846388"/>
            <a:ext cx="785812" cy="919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6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238" y="2836863"/>
            <a:ext cx="781050" cy="919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7467600" y="4410075"/>
            <a:ext cx="1069975" cy="927100"/>
            <a:chOff x="7467600" y="4410075"/>
            <a:chExt cx="1069975" cy="927100"/>
          </a:xfrm>
        </p:grpSpPr>
        <p:pic>
          <p:nvPicPr>
            <p:cNvPr id="6157" name="Picture 1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7600" y="4410075"/>
              <a:ext cx="790575" cy="919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58" name="Picture 1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1763" y="4418013"/>
              <a:ext cx="785812" cy="919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176464" cy="42413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The Elusive 13 Piece Complete Set Puzzle</a:t>
            </a:r>
            <a:endParaRPr lang="en-US" altLang="en-US" sz="1400" dirty="0" smtClean="0"/>
          </a:p>
        </p:txBody>
      </p:sp>
      <p:grpSp>
        <p:nvGrpSpPr>
          <p:cNvPr id="17" name="Group 16"/>
          <p:cNvGrpSpPr/>
          <p:nvPr/>
        </p:nvGrpSpPr>
        <p:grpSpPr>
          <a:xfrm>
            <a:off x="6149200" y="4418013"/>
            <a:ext cx="1069975" cy="927100"/>
            <a:chOff x="7467600" y="4410075"/>
            <a:chExt cx="1069975" cy="927100"/>
          </a:xfrm>
          <a:scene3d>
            <a:camera prst="orthographicFront">
              <a:rot lat="0" lon="0" rev="10800000"/>
            </a:camera>
            <a:lightRig rig="threePt" dir="t"/>
          </a:scene3d>
        </p:grpSpPr>
        <p:pic>
          <p:nvPicPr>
            <p:cNvPr id="18" name="Picture 1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7600" y="4410075"/>
              <a:ext cx="790575" cy="919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1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1763" y="4418013"/>
              <a:ext cx="785812" cy="919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Search</a:t>
            </a:r>
            <a:endParaRPr lang="en-US" altLang="en-US" dirty="0" smtClean="0"/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April </a:t>
            </a:r>
            <a:r>
              <a:rPr lang="en-US" altLang="en-US" sz="1400" dirty="0" smtClean="0"/>
              <a:t>15 2016   </a:t>
            </a:r>
            <a:endParaRPr lang="en-US" altLang="en-US" sz="1400" dirty="0" smtClean="0"/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BDC7955-78C2-40A1-9451-02B7851B9A5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176464" cy="42413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The Elusive 13 Piece Complete Set Puzzle</a:t>
            </a:r>
            <a:endParaRPr lang="en-US" altLang="en-US" sz="1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5626968" cy="4525963"/>
          </a:xfrm>
        </p:spPr>
        <p:txBody>
          <a:bodyPr/>
          <a:lstStyle/>
          <a:p>
            <a:r>
              <a:rPr lang="en-GB" dirty="0" smtClean="0"/>
              <a:t>I tested all regular polygons from 2 up to 8 sides</a:t>
            </a:r>
          </a:p>
          <a:p>
            <a:r>
              <a:rPr lang="en-GB" dirty="0" smtClean="0"/>
              <a:t>Using up to 7 edge types</a:t>
            </a:r>
          </a:p>
          <a:p>
            <a:r>
              <a:rPr lang="en-GB" dirty="0" smtClean="0"/>
              <a:t>With and without flipping</a:t>
            </a:r>
          </a:p>
          <a:p>
            <a:r>
              <a:rPr lang="en-GB" dirty="0" smtClean="0"/>
              <a:t>The number 13 appears exactly once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099" y="209451"/>
            <a:ext cx="1886159" cy="6315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8070916" y="5167825"/>
            <a:ext cx="360040" cy="14401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5167824"/>
            <a:ext cx="6083436" cy="66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Results</a:t>
            </a:r>
            <a:endParaRPr lang="en-US" altLang="en-US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I found precisely one reasonable family of shapes that has 13 members</a:t>
            </a:r>
          </a:p>
          <a:p>
            <a:r>
              <a:rPr lang="en-GB" altLang="en-US" dirty="0" smtClean="0"/>
              <a:t>Hexagonal pieces with two edge types, Flipping translates  01 </a:t>
            </a:r>
            <a:r>
              <a:rPr lang="en-GB" altLang="en-US" dirty="0" smtClean="0">
                <a:sym typeface="Symbol" pitchFamily="18" charset="2"/>
              </a:rPr>
              <a:t> 01</a:t>
            </a:r>
          </a:p>
          <a:p>
            <a:endParaRPr lang="en-GB" altLang="en-US" sz="300" dirty="0" smtClean="0">
              <a:sym typeface="Symbol" pitchFamily="18" charset="2"/>
            </a:endParaRPr>
          </a:p>
          <a:p>
            <a:pPr marL="0" indent="0">
              <a:buNone/>
            </a:pPr>
            <a:r>
              <a:rPr lang="en-GB" altLang="en-US" sz="3000" dirty="0" smtClean="0"/>
              <a:t>000000  000001  000011  000101</a:t>
            </a:r>
          </a:p>
          <a:p>
            <a:pPr marL="0" indent="0">
              <a:buNone/>
            </a:pPr>
            <a:r>
              <a:rPr lang="en-GB" altLang="en-US" sz="3000" dirty="0" smtClean="0"/>
              <a:t>000111  001001  001011  001111</a:t>
            </a:r>
          </a:p>
          <a:p>
            <a:pPr marL="0" indent="0">
              <a:buNone/>
            </a:pPr>
            <a:r>
              <a:rPr lang="en-GB" altLang="en-US" sz="3000" dirty="0" smtClean="0"/>
              <a:t>010101  010111  011011  011111</a:t>
            </a:r>
          </a:p>
          <a:p>
            <a:pPr marL="0" indent="0">
              <a:buNone/>
            </a:pPr>
            <a:r>
              <a:rPr lang="en-GB" altLang="en-US" sz="3000" dirty="0" smtClean="0"/>
              <a:t>                     111111</a:t>
            </a:r>
            <a:endParaRPr lang="en-US" altLang="en-US" sz="3000" dirty="0" smtClean="0"/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April </a:t>
            </a:r>
            <a:r>
              <a:rPr lang="en-US" altLang="en-US" sz="1400" dirty="0" smtClean="0"/>
              <a:t>15 2016   </a:t>
            </a:r>
            <a:endParaRPr lang="en-US" altLang="en-US" sz="1400" dirty="0" smtClean="0"/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BDC7955-78C2-40A1-9451-02B7851B9A5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176464" cy="42413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The Elusive 13 Piece Complete Set Puzzle</a:t>
            </a:r>
            <a:endParaRPr lang="en-US" altLang="en-US" sz="1400" dirty="0" smtClean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623" y="3820939"/>
            <a:ext cx="2295465" cy="2124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592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Making a Puzzle from the Set </a:t>
            </a:r>
            <a:endParaRPr lang="en-US" alt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en-GB" altLang="en-US" dirty="0" smtClean="0">
                <a:sym typeface="Symbol" pitchFamily="18" charset="2"/>
              </a:rPr>
              <a:t>Interlocking edges make a nicer puzzle</a:t>
            </a:r>
          </a:p>
          <a:p>
            <a:pPr marL="0" indent="0">
              <a:buNone/>
            </a:pPr>
            <a:r>
              <a:rPr lang="en-GB" altLang="en-US" dirty="0" smtClean="0">
                <a:sym typeface="Symbol"/>
              </a:rPr>
              <a:t>                     </a:t>
            </a:r>
            <a:r>
              <a:rPr lang="en-GB" altLang="en-US" sz="4800" dirty="0" smtClean="0">
                <a:sym typeface="Symbol"/>
              </a:rPr>
              <a:t></a:t>
            </a:r>
            <a:endParaRPr lang="en-GB" altLang="en-US" dirty="0" smtClean="0">
              <a:sym typeface="Symbol" pitchFamily="18" charset="2"/>
            </a:endParaRPr>
          </a:p>
          <a:p>
            <a:endParaRPr lang="en-GB" altLang="en-US" sz="1400" dirty="0" smtClean="0">
              <a:sym typeface="Symbol" pitchFamily="18" charset="2"/>
            </a:endParaRPr>
          </a:p>
          <a:p>
            <a:r>
              <a:rPr lang="en-GB" altLang="en-US" dirty="0" smtClean="0">
                <a:sym typeface="Symbol" pitchFamily="18" charset="2"/>
              </a:rPr>
              <a:t>Most “somewhat” convex shapes using 13 hexes have thousands or millions of solutions</a:t>
            </a:r>
          </a:p>
          <a:p>
            <a:r>
              <a:rPr lang="en-GB" altLang="en-US" dirty="0" smtClean="0">
                <a:sym typeface="Symbol" pitchFamily="18" charset="2"/>
              </a:rPr>
              <a:t>Specifying the entire outline can reduce that number considerably</a:t>
            </a:r>
            <a:endParaRPr lang="en-GB" altLang="en-US" dirty="0" smtClean="0"/>
          </a:p>
          <a:p>
            <a:endParaRPr lang="en-US" altLang="en-US" dirty="0" smtClean="0"/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April </a:t>
            </a:r>
            <a:r>
              <a:rPr lang="en-US" altLang="en-US" sz="1400" dirty="0" smtClean="0"/>
              <a:t>15 2016   </a:t>
            </a:r>
            <a:endParaRPr lang="en-US" altLang="en-US" sz="1400" dirty="0" smtClean="0"/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BDC7955-78C2-40A1-9451-02B7851B9A5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176464" cy="42413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The Elusive 13 Piece Complete Set Puzzle</a:t>
            </a:r>
            <a:endParaRPr lang="en-US" altLang="en-US" sz="1400" dirty="0" smtClean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60846"/>
            <a:ext cx="1621742" cy="1353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739" y="2082760"/>
            <a:ext cx="1577357" cy="133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5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1</a:t>
            </a:r>
            <a:r>
              <a:rPr lang="en-GB" altLang="en-US" dirty="0" smtClean="0"/>
              <a:t>3-Piece Complete Set Puzzle</a:t>
            </a:r>
            <a:endParaRPr lang="en-US" alt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n-GB" altLang="en-US" dirty="0" smtClean="0"/>
              <a:t>This shape has only 5 solutions</a:t>
            </a:r>
          </a:p>
          <a:p>
            <a:r>
              <a:rPr lang="en-GB" altLang="en-US" dirty="0" smtClean="0"/>
              <a:t>Beware …</a:t>
            </a:r>
          </a:p>
          <a:p>
            <a:r>
              <a:rPr lang="en-GB" altLang="en-US" dirty="0" smtClean="0"/>
              <a:t>There is a “catch”</a:t>
            </a:r>
            <a:endParaRPr lang="en-GB" altLang="en-US" dirty="0"/>
          </a:p>
          <a:p>
            <a:r>
              <a:rPr lang="en-GB" altLang="en-US" dirty="0" smtClean="0"/>
              <a:t>I won’t tell you what the catch is</a:t>
            </a:r>
          </a:p>
        </p:txBody>
      </p:sp>
      <p:sp>
        <p:nvSpPr>
          <p:cNvPr id="122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/>
              <a:t>April </a:t>
            </a:r>
            <a:r>
              <a:rPr lang="en-US" altLang="en-US" sz="1400" dirty="0" smtClean="0"/>
              <a:t>15 2016   </a:t>
            </a:r>
            <a:endParaRPr lang="en-US" altLang="en-US" sz="1400" dirty="0" smtClean="0"/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09278CD-D04D-4065-9E03-941EDB4D48F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176464" cy="42413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dirty="0"/>
              <a:t>The Elusive 13 Piece Complete Set Puzzle</a:t>
            </a:r>
            <a:endParaRPr lang="en-US" altLang="en-US" sz="1400" dirty="0" smtClean="0"/>
          </a:p>
        </p:txBody>
      </p:sp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669" y="1708112"/>
            <a:ext cx="2774851" cy="1792896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2735</TotalTime>
  <Words>439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The Elusive 13 Piece Complete Set Puzzle</vt:lpstr>
      <vt:lpstr>A Puzzle for G4G13</vt:lpstr>
      <vt:lpstr>The Shape Enumerator</vt:lpstr>
      <vt:lpstr>Edge Flipping rules</vt:lpstr>
      <vt:lpstr>Edge Matching Rules</vt:lpstr>
      <vt:lpstr>Search</vt:lpstr>
      <vt:lpstr>Results</vt:lpstr>
      <vt:lpstr>Making a Puzzle from the Set </vt:lpstr>
      <vt:lpstr>13-Piece Complete Set Puzzle</vt:lpstr>
      <vt:lpstr>13-Piece Complete Set Puzzle</vt:lpstr>
    </vt:vector>
  </TitlesOfParts>
  <Company>_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If You Find 115 Puzzles With No Solutions?</dc:title>
  <dc:creator>Peter Knoppers</dc:creator>
  <cp:lastModifiedBy>Peter Knoppers - CITG</cp:lastModifiedBy>
  <cp:revision>66</cp:revision>
  <dcterms:created xsi:type="dcterms:W3CDTF">2014-03-14T19:01:20Z</dcterms:created>
  <dcterms:modified xsi:type="dcterms:W3CDTF">2018-04-05T13:41:55Z</dcterms:modified>
</cp:coreProperties>
</file>